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Lst>
  <p:sldSz cx="43891200" cy="32918400"/>
  <p:notesSz cx="7010400" cy="92964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446"/>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397" autoAdjust="0"/>
    <p:restoredTop sz="94660"/>
  </p:normalViewPr>
  <p:slideViewPr>
    <p:cSldViewPr snapToGrid="0">
      <p:cViewPr>
        <p:scale>
          <a:sx n="52" d="100"/>
          <a:sy n="52" d="100"/>
        </p:scale>
        <p:origin x="-3832" y="-48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g>
</file>

<file path=ppt/media/image3.tiff>
</file>

<file path=ppt/media/image4.tiff>
</file>

<file path=ppt/media/image5.tiff>
</file>

<file path=ppt/media/image6.tiff>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CA5DCE3-AC11-42FE-9BF9-27A9ABDF5F20}" type="datetimeFigureOut">
              <a:rPr lang="en-US" smtClean="0"/>
              <a:t>5/3/22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C9EF5-FD88-4859-9AD7-2B1B56210741}" type="slidenum">
              <a:rPr lang="en-US" smtClean="0"/>
              <a:t>‹#›</a:t>
            </a:fld>
            <a:endParaRPr lang="en-US"/>
          </a:p>
        </p:txBody>
      </p:sp>
    </p:spTree>
    <p:extLst>
      <p:ext uri="{BB962C8B-B14F-4D97-AF65-F5344CB8AC3E}">
        <p14:creationId xmlns:p14="http://schemas.microsoft.com/office/powerpoint/2010/main" val="1764932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A5DCE3-AC11-42FE-9BF9-27A9ABDF5F20}" type="datetimeFigureOut">
              <a:rPr lang="en-US" smtClean="0"/>
              <a:t>5/3/22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C9EF5-FD88-4859-9AD7-2B1B56210741}" type="slidenum">
              <a:rPr lang="en-US" smtClean="0"/>
              <a:t>‹#›</a:t>
            </a:fld>
            <a:endParaRPr lang="en-US"/>
          </a:p>
        </p:txBody>
      </p:sp>
    </p:spTree>
    <p:extLst>
      <p:ext uri="{BB962C8B-B14F-4D97-AF65-F5344CB8AC3E}">
        <p14:creationId xmlns:p14="http://schemas.microsoft.com/office/powerpoint/2010/main" val="3041316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A5DCE3-AC11-42FE-9BF9-27A9ABDF5F20}" type="datetimeFigureOut">
              <a:rPr lang="en-US" smtClean="0"/>
              <a:t>5/3/22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C9EF5-FD88-4859-9AD7-2B1B56210741}" type="slidenum">
              <a:rPr lang="en-US" smtClean="0"/>
              <a:t>‹#›</a:t>
            </a:fld>
            <a:endParaRPr lang="en-US"/>
          </a:p>
        </p:txBody>
      </p:sp>
    </p:spTree>
    <p:extLst>
      <p:ext uri="{BB962C8B-B14F-4D97-AF65-F5344CB8AC3E}">
        <p14:creationId xmlns:p14="http://schemas.microsoft.com/office/powerpoint/2010/main" val="880299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A5DCE3-AC11-42FE-9BF9-27A9ABDF5F20}" type="datetimeFigureOut">
              <a:rPr lang="en-US" smtClean="0"/>
              <a:t>5/3/22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C9EF5-FD88-4859-9AD7-2B1B56210741}" type="slidenum">
              <a:rPr lang="en-US" smtClean="0"/>
              <a:t>‹#›</a:t>
            </a:fld>
            <a:endParaRPr lang="en-US"/>
          </a:p>
        </p:txBody>
      </p:sp>
    </p:spTree>
    <p:extLst>
      <p:ext uri="{BB962C8B-B14F-4D97-AF65-F5344CB8AC3E}">
        <p14:creationId xmlns:p14="http://schemas.microsoft.com/office/powerpoint/2010/main" val="656675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A5DCE3-AC11-42FE-9BF9-27A9ABDF5F20}" type="datetimeFigureOut">
              <a:rPr lang="en-US" smtClean="0"/>
              <a:t>5/3/22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C9EF5-FD88-4859-9AD7-2B1B56210741}" type="slidenum">
              <a:rPr lang="en-US" smtClean="0"/>
              <a:t>‹#›</a:t>
            </a:fld>
            <a:endParaRPr lang="en-US"/>
          </a:p>
        </p:txBody>
      </p:sp>
    </p:spTree>
    <p:extLst>
      <p:ext uri="{BB962C8B-B14F-4D97-AF65-F5344CB8AC3E}">
        <p14:creationId xmlns:p14="http://schemas.microsoft.com/office/powerpoint/2010/main" val="3726020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CA5DCE3-AC11-42FE-9BF9-27A9ABDF5F20}" type="datetimeFigureOut">
              <a:rPr lang="en-US" smtClean="0"/>
              <a:t>5/3/22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C9EF5-FD88-4859-9AD7-2B1B56210741}" type="slidenum">
              <a:rPr lang="en-US" smtClean="0"/>
              <a:t>‹#›</a:t>
            </a:fld>
            <a:endParaRPr lang="en-US"/>
          </a:p>
        </p:txBody>
      </p:sp>
    </p:spTree>
    <p:extLst>
      <p:ext uri="{BB962C8B-B14F-4D97-AF65-F5344CB8AC3E}">
        <p14:creationId xmlns:p14="http://schemas.microsoft.com/office/powerpoint/2010/main" val="3242783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CA5DCE3-AC11-42FE-9BF9-27A9ABDF5F20}" type="datetimeFigureOut">
              <a:rPr lang="en-US" smtClean="0"/>
              <a:t>5/3/22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C9EF5-FD88-4859-9AD7-2B1B56210741}" type="slidenum">
              <a:rPr lang="en-US" smtClean="0"/>
              <a:t>‹#›</a:t>
            </a:fld>
            <a:endParaRPr lang="en-US"/>
          </a:p>
        </p:txBody>
      </p:sp>
    </p:spTree>
    <p:extLst>
      <p:ext uri="{BB962C8B-B14F-4D97-AF65-F5344CB8AC3E}">
        <p14:creationId xmlns:p14="http://schemas.microsoft.com/office/powerpoint/2010/main" val="1819234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CA5DCE3-AC11-42FE-9BF9-27A9ABDF5F20}" type="datetimeFigureOut">
              <a:rPr lang="en-US" smtClean="0"/>
              <a:t>5/3/22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C9EF5-FD88-4859-9AD7-2B1B56210741}" type="slidenum">
              <a:rPr lang="en-US" smtClean="0"/>
              <a:t>‹#›</a:t>
            </a:fld>
            <a:endParaRPr lang="en-US"/>
          </a:p>
        </p:txBody>
      </p:sp>
    </p:spTree>
    <p:extLst>
      <p:ext uri="{BB962C8B-B14F-4D97-AF65-F5344CB8AC3E}">
        <p14:creationId xmlns:p14="http://schemas.microsoft.com/office/powerpoint/2010/main" val="2164840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A5DCE3-AC11-42FE-9BF9-27A9ABDF5F20}" type="datetimeFigureOut">
              <a:rPr lang="en-US" smtClean="0"/>
              <a:t>5/3/22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C9EF5-FD88-4859-9AD7-2B1B56210741}" type="slidenum">
              <a:rPr lang="en-US" smtClean="0"/>
              <a:t>‹#›</a:t>
            </a:fld>
            <a:endParaRPr lang="en-US"/>
          </a:p>
        </p:txBody>
      </p:sp>
    </p:spTree>
    <p:extLst>
      <p:ext uri="{BB962C8B-B14F-4D97-AF65-F5344CB8AC3E}">
        <p14:creationId xmlns:p14="http://schemas.microsoft.com/office/powerpoint/2010/main" val="436785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7CA5DCE3-AC11-42FE-9BF9-27A9ABDF5F20}" type="datetimeFigureOut">
              <a:rPr lang="en-US" smtClean="0"/>
              <a:t>5/3/22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C9EF5-FD88-4859-9AD7-2B1B56210741}" type="slidenum">
              <a:rPr lang="en-US" smtClean="0"/>
              <a:t>‹#›</a:t>
            </a:fld>
            <a:endParaRPr lang="en-US"/>
          </a:p>
        </p:txBody>
      </p:sp>
    </p:spTree>
    <p:extLst>
      <p:ext uri="{BB962C8B-B14F-4D97-AF65-F5344CB8AC3E}">
        <p14:creationId xmlns:p14="http://schemas.microsoft.com/office/powerpoint/2010/main" val="29676630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7CA5DCE3-AC11-42FE-9BF9-27A9ABDF5F20}" type="datetimeFigureOut">
              <a:rPr lang="en-US" smtClean="0"/>
              <a:t>5/3/22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C9EF5-FD88-4859-9AD7-2B1B56210741}" type="slidenum">
              <a:rPr lang="en-US" smtClean="0"/>
              <a:t>‹#›</a:t>
            </a:fld>
            <a:endParaRPr lang="en-US"/>
          </a:p>
        </p:txBody>
      </p:sp>
    </p:spTree>
    <p:extLst>
      <p:ext uri="{BB962C8B-B14F-4D97-AF65-F5344CB8AC3E}">
        <p14:creationId xmlns:p14="http://schemas.microsoft.com/office/powerpoint/2010/main" val="1641647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7CA5DCE3-AC11-42FE-9BF9-27A9ABDF5F20}" type="datetimeFigureOut">
              <a:rPr lang="en-US" smtClean="0"/>
              <a:t>5/3/22</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E31C9EF5-FD88-4859-9AD7-2B1B56210741}" type="slidenum">
              <a:rPr lang="en-US" smtClean="0"/>
              <a:t>‹#›</a:t>
            </a:fld>
            <a:endParaRPr lang="en-US"/>
          </a:p>
        </p:txBody>
      </p:sp>
    </p:spTree>
    <p:extLst>
      <p:ext uri="{BB962C8B-B14F-4D97-AF65-F5344CB8AC3E}">
        <p14:creationId xmlns:p14="http://schemas.microsoft.com/office/powerpoint/2010/main" val="4403632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g"/><Relationship Id="rId7" Type="http://schemas.openxmlformats.org/officeDocument/2006/relationships/image" Target="../media/image6.tif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ame 4"/>
          <p:cNvSpPr/>
          <p:nvPr/>
        </p:nvSpPr>
        <p:spPr>
          <a:xfrm>
            <a:off x="522372" y="4991100"/>
            <a:ext cx="14154150" cy="27446037"/>
          </a:xfrm>
          <a:prstGeom prst="frame">
            <a:avLst>
              <a:gd name="adj1" fmla="val 1561"/>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p:cNvSpPr txBox="1"/>
          <p:nvPr/>
        </p:nvSpPr>
        <p:spPr>
          <a:xfrm>
            <a:off x="960522" y="1127417"/>
            <a:ext cx="41643300" cy="3046988"/>
          </a:xfrm>
          <a:prstGeom prst="rect">
            <a:avLst/>
          </a:prstGeom>
          <a:noFill/>
        </p:spPr>
        <p:txBody>
          <a:bodyPr wrap="square" rtlCol="0">
            <a:spAutoFit/>
          </a:bodyPr>
          <a:lstStyle/>
          <a:p>
            <a:pPr algn="ctr" defTabSz="513248" eaLnBrk="0" hangingPunct="0"/>
            <a:r>
              <a:rPr lang="en-US" sz="7200" b="1" dirty="0">
                <a:latin typeface="Calibri" panose="020F0502020204030204" pitchFamily="34" charset="0"/>
                <a:cs typeface="Calibri" panose="020F0502020204030204" pitchFamily="34" charset="0"/>
              </a:rPr>
              <a:t>Improved Uniaxial Tensiometer System </a:t>
            </a:r>
            <a:br>
              <a:rPr lang="en-US" sz="7200" b="1" dirty="0">
                <a:latin typeface="Calibri" panose="020F0502020204030204" pitchFamily="34" charset="0"/>
                <a:cs typeface="Calibri" panose="020F0502020204030204" pitchFamily="34" charset="0"/>
              </a:rPr>
            </a:br>
            <a:r>
              <a:rPr lang="en-US" sz="6600" b="1" dirty="0">
                <a:latin typeface="Calibri" panose="020F0502020204030204" pitchFamily="34" charset="0"/>
                <a:cs typeface="Calibri" panose="020F0502020204030204" pitchFamily="34" charset="0"/>
              </a:rPr>
              <a:t>Gavin </a:t>
            </a:r>
            <a:r>
              <a:rPr lang="en-US" sz="6600" b="1" dirty="0" err="1">
                <a:latin typeface="Calibri" panose="020F0502020204030204" pitchFamily="34" charset="0"/>
                <a:cs typeface="Calibri" panose="020F0502020204030204" pitchFamily="34" charset="0"/>
              </a:rPr>
              <a:t>Haar</a:t>
            </a:r>
            <a:r>
              <a:rPr lang="en-US" sz="6600" b="1" dirty="0">
                <a:latin typeface="Calibri" panose="020F0502020204030204" pitchFamily="34" charset="0"/>
                <a:cs typeface="Calibri" panose="020F0502020204030204" pitchFamily="34" charset="0"/>
              </a:rPr>
              <a:t>, Zhen Xu, </a:t>
            </a:r>
            <a:r>
              <a:rPr lang="en-US" sz="6600" b="1" dirty="0" err="1">
                <a:latin typeface="Calibri" panose="020F0502020204030204" pitchFamily="34" charset="0"/>
                <a:cs typeface="Calibri" panose="020F0502020204030204" pitchFamily="34" charset="0"/>
              </a:rPr>
              <a:t>Liuhuan</a:t>
            </a:r>
            <a:r>
              <a:rPr lang="en-US" sz="6600" b="1" dirty="0">
                <a:latin typeface="Calibri" panose="020F0502020204030204" pitchFamily="34" charset="0"/>
                <a:cs typeface="Calibri" panose="020F0502020204030204" pitchFamily="34" charset="0"/>
              </a:rPr>
              <a:t> Zhang</a:t>
            </a:r>
            <a:r>
              <a:rPr lang="en-US" sz="6600" dirty="0">
                <a:latin typeface="Calibri" panose="020F0502020204030204" pitchFamily="34" charset="0"/>
                <a:cs typeface="Calibri" panose="020F0502020204030204" pitchFamily="34" charset="0"/>
              </a:rPr>
              <a:t> </a:t>
            </a:r>
            <a:br>
              <a:rPr lang="en-US" sz="6600" dirty="0">
                <a:latin typeface="Calibri" panose="020F0502020204030204" pitchFamily="34" charset="0"/>
                <a:cs typeface="Calibri" panose="020F0502020204030204" pitchFamily="34" charset="0"/>
              </a:rPr>
            </a:br>
            <a:r>
              <a:rPr lang="en-US" sz="5400" dirty="0">
                <a:latin typeface="Calibri" panose="020F0502020204030204" pitchFamily="34" charset="0"/>
                <a:cs typeface="Calibri" panose="020F0502020204030204" pitchFamily="34" charset="0"/>
              </a:rPr>
              <a:t>Department of Electrical &amp; Computer Engineering, University at Albany</a:t>
            </a:r>
            <a:endParaRPr lang="en-US" sz="5400" i="1" dirty="0">
              <a:latin typeface="Calibri" panose="020F0502020204030204" pitchFamily="34" charset="0"/>
              <a:cs typeface="Calibri" panose="020F0502020204030204" pitchFamily="34" charset="0"/>
            </a:endParaRPr>
          </a:p>
        </p:txBody>
      </p:sp>
      <p:sp>
        <p:nvSpPr>
          <p:cNvPr id="7" name="Frame 6"/>
          <p:cNvSpPr/>
          <p:nvPr/>
        </p:nvSpPr>
        <p:spPr>
          <a:xfrm>
            <a:off x="503322" y="609600"/>
            <a:ext cx="42862500" cy="4191000"/>
          </a:xfrm>
          <a:prstGeom prst="frame">
            <a:avLst>
              <a:gd name="adj1" fmla="val 5457"/>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rame 15"/>
          <p:cNvSpPr/>
          <p:nvPr/>
        </p:nvSpPr>
        <p:spPr>
          <a:xfrm>
            <a:off x="14876547" y="4991099"/>
            <a:ext cx="14154150" cy="27446038"/>
          </a:xfrm>
          <a:prstGeom prst="frame">
            <a:avLst>
              <a:gd name="adj1" fmla="val 1561"/>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Frame 16"/>
          <p:cNvSpPr/>
          <p:nvPr/>
        </p:nvSpPr>
        <p:spPr>
          <a:xfrm>
            <a:off x="29230722" y="4991099"/>
            <a:ext cx="14154150" cy="27446038"/>
          </a:xfrm>
          <a:prstGeom prst="frame">
            <a:avLst>
              <a:gd name="adj1" fmla="val 1561"/>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Rectangle 31"/>
          <p:cNvSpPr/>
          <p:nvPr/>
        </p:nvSpPr>
        <p:spPr>
          <a:xfrm>
            <a:off x="1175395" y="5634355"/>
            <a:ext cx="12856115" cy="766443"/>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3677152" y="5538103"/>
            <a:ext cx="7844589" cy="923330"/>
          </a:xfrm>
          <a:prstGeom prst="rect">
            <a:avLst/>
          </a:prstGeom>
          <a:noFill/>
        </p:spPr>
        <p:txBody>
          <a:bodyPr wrap="square" rtlCol="0">
            <a:spAutoFit/>
          </a:bodyPr>
          <a:lstStyle/>
          <a:p>
            <a:pPr algn="ctr"/>
            <a:r>
              <a:rPr lang="en-US" sz="5400" b="1" dirty="0">
                <a:solidFill>
                  <a:srgbClr val="F8F8F8"/>
                </a:solidFill>
              </a:rPr>
              <a:t>Problem Statement</a:t>
            </a:r>
          </a:p>
        </p:txBody>
      </p:sp>
      <p:sp>
        <p:nvSpPr>
          <p:cNvPr id="19" name="TextBox 18"/>
          <p:cNvSpPr txBox="1"/>
          <p:nvPr/>
        </p:nvSpPr>
        <p:spPr>
          <a:xfrm>
            <a:off x="1100261" y="6488875"/>
            <a:ext cx="12861380" cy="8494633"/>
          </a:xfrm>
          <a:prstGeom prst="rect">
            <a:avLst/>
          </a:prstGeom>
          <a:noFill/>
        </p:spPr>
        <p:txBody>
          <a:bodyPr wrap="square" rtlCol="0">
            <a:spAutoFit/>
          </a:bodyPr>
          <a:lstStyle/>
          <a:p>
            <a:pPr marL="571500" indent="-571500">
              <a:buFont typeface="Arial" panose="020B0604020202020204" pitchFamily="34" charset="0"/>
              <a:buChar char="•"/>
            </a:pPr>
            <a:r>
              <a:rPr lang="en-US" sz="4200" dirty="0">
                <a:effectLst/>
                <a:ea typeface="Calibri" panose="020F0502020204030204" pitchFamily="34" charset="0"/>
                <a:cs typeface="Times New Roman" panose="02020603050405020304" pitchFamily="18" charset="0"/>
              </a:rPr>
              <a:t>The University at Albany’s chemistry department, as part of their educational mission, intends to build a laboratory for undergraduate students where they can gain hands on experience testing various material properties (including tensile strength).  However, due to the extremely high cost of commercial products they have been unable to equip such a laboratory.  </a:t>
            </a:r>
          </a:p>
          <a:p>
            <a:pPr marL="571500" indent="-571500">
              <a:buFont typeface="Arial" panose="020B0604020202020204" pitchFamily="34" charset="0"/>
              <a:buChar char="•"/>
            </a:pPr>
            <a:r>
              <a:rPr lang="en-US" sz="4200" dirty="0">
                <a:effectLst/>
                <a:ea typeface="Calibri" panose="020F0502020204030204" pitchFamily="34" charset="0"/>
                <a:cs typeface="Times New Roman" panose="02020603050405020304" pitchFamily="18" charset="0"/>
              </a:rPr>
              <a:t>The </a:t>
            </a:r>
          </a:p>
          <a:p>
            <a:pPr marL="571500" indent="-571500">
              <a:buFont typeface="Arial" panose="020B0604020202020204" pitchFamily="34" charset="0"/>
              <a:buChar char="•"/>
            </a:pPr>
            <a:endParaRPr lang="en-US" sz="4200" dirty="0">
              <a:effectLst/>
              <a:ea typeface="Calibri" panose="020F0502020204030204" pitchFamily="34" charset="0"/>
              <a:cs typeface="Times New Roman" panose="02020603050405020304" pitchFamily="18" charset="0"/>
            </a:endParaRPr>
          </a:p>
          <a:p>
            <a:pPr marL="571500" indent="-571500">
              <a:buFont typeface="Arial" panose="020B0604020202020204" pitchFamily="34" charset="0"/>
              <a:buChar char="•"/>
            </a:pPr>
            <a:r>
              <a:rPr lang="en-US" sz="4200" dirty="0">
                <a:effectLst/>
                <a:ea typeface="Calibri" panose="020F0502020204030204" pitchFamily="34" charset="0"/>
                <a:cs typeface="Times New Roman" panose="02020603050405020304" pitchFamily="18" charset="0"/>
              </a:rPr>
              <a:t>The goal of this project is to build an accurate, low cost, easy to use uniaxial tensile strength tester to support this educational mission. </a:t>
            </a:r>
          </a:p>
          <a:p>
            <a:pPr marL="571500" indent="-571500">
              <a:buFont typeface="Arial" panose="020B0604020202020204" pitchFamily="34" charset="0"/>
              <a:buChar char="•"/>
            </a:pPr>
            <a:endParaRPr lang="en-US" sz="4200" dirty="0"/>
          </a:p>
        </p:txBody>
      </p:sp>
      <p:grpSp>
        <p:nvGrpSpPr>
          <p:cNvPr id="9" name="Group 8">
            <a:extLst>
              <a:ext uri="{FF2B5EF4-FFF2-40B4-BE49-F238E27FC236}">
                <a16:creationId xmlns:a16="http://schemas.microsoft.com/office/drawing/2014/main" id="{6CB0C291-4663-4EAE-862B-42B1DB04D56B}"/>
              </a:ext>
            </a:extLst>
          </p:cNvPr>
          <p:cNvGrpSpPr/>
          <p:nvPr/>
        </p:nvGrpSpPr>
        <p:grpSpPr>
          <a:xfrm>
            <a:off x="1178027" y="14002149"/>
            <a:ext cx="12856115" cy="923330"/>
            <a:chOff x="1178027" y="18323132"/>
            <a:chExt cx="12856115" cy="923330"/>
          </a:xfrm>
        </p:grpSpPr>
        <p:sp>
          <p:nvSpPr>
            <p:cNvPr id="33" name="Rectangle 32"/>
            <p:cNvSpPr/>
            <p:nvPr/>
          </p:nvSpPr>
          <p:spPr>
            <a:xfrm>
              <a:off x="1178027" y="18453463"/>
              <a:ext cx="12856115" cy="766443"/>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3677152" y="18323132"/>
              <a:ext cx="7844589" cy="923330"/>
            </a:xfrm>
            <a:prstGeom prst="rect">
              <a:avLst/>
            </a:prstGeom>
            <a:noFill/>
          </p:spPr>
          <p:txBody>
            <a:bodyPr wrap="square" rtlCol="0">
              <a:spAutoFit/>
            </a:bodyPr>
            <a:lstStyle/>
            <a:p>
              <a:pPr algn="ctr"/>
              <a:r>
                <a:rPr lang="en-US" sz="5400" b="1" dirty="0">
                  <a:solidFill>
                    <a:srgbClr val="F8F8F8"/>
                  </a:solidFill>
                </a:rPr>
                <a:t>System Requirements</a:t>
              </a:r>
            </a:p>
          </p:txBody>
        </p:sp>
      </p:grpSp>
      <p:sp>
        <p:nvSpPr>
          <p:cNvPr id="35" name="Rectangle 34"/>
          <p:cNvSpPr/>
          <p:nvPr/>
        </p:nvSpPr>
        <p:spPr>
          <a:xfrm>
            <a:off x="15473923" y="5694990"/>
            <a:ext cx="12856115" cy="766443"/>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17975680" y="5598738"/>
            <a:ext cx="7844589" cy="923330"/>
          </a:xfrm>
          <a:prstGeom prst="rect">
            <a:avLst/>
          </a:prstGeom>
          <a:noFill/>
        </p:spPr>
        <p:txBody>
          <a:bodyPr wrap="square" rtlCol="0">
            <a:spAutoFit/>
          </a:bodyPr>
          <a:lstStyle/>
          <a:p>
            <a:pPr algn="ctr"/>
            <a:r>
              <a:rPr lang="en-US" sz="5400" b="1" dirty="0">
                <a:solidFill>
                  <a:srgbClr val="F8F8F8"/>
                </a:solidFill>
              </a:rPr>
              <a:t>Experimental Results</a:t>
            </a:r>
          </a:p>
        </p:txBody>
      </p:sp>
      <p:cxnSp>
        <p:nvCxnSpPr>
          <p:cNvPr id="8" name="Straight Connector 7"/>
          <p:cNvCxnSpPr/>
          <p:nvPr/>
        </p:nvCxnSpPr>
        <p:spPr>
          <a:xfrm>
            <a:off x="15703532" y="13427696"/>
            <a:ext cx="1228399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5811625" y="23421530"/>
            <a:ext cx="12283993" cy="0"/>
          </a:xfrm>
          <a:prstGeom prst="line">
            <a:avLst/>
          </a:prstGeom>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1100261" y="27624549"/>
            <a:ext cx="12856115" cy="766443"/>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p:cNvSpPr txBox="1"/>
          <p:nvPr/>
        </p:nvSpPr>
        <p:spPr>
          <a:xfrm>
            <a:off x="3602018" y="27517688"/>
            <a:ext cx="7844589" cy="923330"/>
          </a:xfrm>
          <a:prstGeom prst="rect">
            <a:avLst/>
          </a:prstGeom>
          <a:noFill/>
        </p:spPr>
        <p:txBody>
          <a:bodyPr wrap="square" rtlCol="0">
            <a:spAutoFit/>
          </a:bodyPr>
          <a:lstStyle/>
          <a:p>
            <a:pPr algn="ctr"/>
            <a:r>
              <a:rPr lang="en-US" sz="5400" b="1" dirty="0">
                <a:solidFill>
                  <a:srgbClr val="F8F8F8"/>
                </a:solidFill>
              </a:rPr>
              <a:t>Project Partners</a:t>
            </a:r>
          </a:p>
        </p:txBody>
      </p:sp>
      <p:sp>
        <p:nvSpPr>
          <p:cNvPr id="43" name="Rectangle 42"/>
          <p:cNvSpPr/>
          <p:nvPr/>
        </p:nvSpPr>
        <p:spPr>
          <a:xfrm>
            <a:off x="29778587" y="5722432"/>
            <a:ext cx="12856115" cy="766443"/>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32280344" y="5626180"/>
            <a:ext cx="7844589" cy="923330"/>
          </a:xfrm>
          <a:prstGeom prst="rect">
            <a:avLst/>
          </a:prstGeom>
          <a:noFill/>
        </p:spPr>
        <p:txBody>
          <a:bodyPr wrap="square" rtlCol="0">
            <a:spAutoFit/>
          </a:bodyPr>
          <a:lstStyle/>
          <a:p>
            <a:pPr algn="ctr"/>
            <a:r>
              <a:rPr lang="en-US" sz="5400" b="1" dirty="0">
                <a:solidFill>
                  <a:srgbClr val="F8F8F8"/>
                </a:solidFill>
              </a:rPr>
              <a:t>System Design</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71016" y="1217618"/>
            <a:ext cx="3877868" cy="2871176"/>
          </a:xfrm>
          <a:prstGeom prst="rect">
            <a:avLst/>
          </a:prstGeom>
        </p:spPr>
      </p:pic>
      <p:sp>
        <p:nvSpPr>
          <p:cNvPr id="46" name="Rectangle 45">
            <a:extLst>
              <a:ext uri="{FF2B5EF4-FFF2-40B4-BE49-F238E27FC236}">
                <a16:creationId xmlns:a16="http://schemas.microsoft.com/office/drawing/2014/main" id="{2F306ECD-ED66-4C90-A1DE-AE32E1AF460C}"/>
              </a:ext>
            </a:extLst>
          </p:cNvPr>
          <p:cNvSpPr/>
          <p:nvPr/>
        </p:nvSpPr>
        <p:spPr>
          <a:xfrm>
            <a:off x="1238150" y="21528767"/>
            <a:ext cx="12856115" cy="766443"/>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a:extLst>
              <a:ext uri="{FF2B5EF4-FFF2-40B4-BE49-F238E27FC236}">
                <a16:creationId xmlns:a16="http://schemas.microsoft.com/office/drawing/2014/main" id="{7B2F7391-2765-4D0D-908B-2270852441E7}"/>
              </a:ext>
            </a:extLst>
          </p:cNvPr>
          <p:cNvSpPr txBox="1"/>
          <p:nvPr/>
        </p:nvSpPr>
        <p:spPr>
          <a:xfrm>
            <a:off x="2938938" y="21427781"/>
            <a:ext cx="9412707" cy="923330"/>
          </a:xfrm>
          <a:prstGeom prst="rect">
            <a:avLst/>
          </a:prstGeom>
          <a:noFill/>
        </p:spPr>
        <p:txBody>
          <a:bodyPr wrap="square" rtlCol="0">
            <a:spAutoFit/>
          </a:bodyPr>
          <a:lstStyle/>
          <a:p>
            <a:pPr algn="ctr"/>
            <a:r>
              <a:rPr lang="en-US" sz="5400" b="1" dirty="0">
                <a:solidFill>
                  <a:srgbClr val="F8F8F8"/>
                </a:solidFill>
              </a:rPr>
              <a:t>System Components &amp; Budget</a:t>
            </a:r>
          </a:p>
        </p:txBody>
      </p:sp>
      <p:graphicFrame>
        <p:nvGraphicFramePr>
          <p:cNvPr id="51" name="Table 50">
            <a:extLst>
              <a:ext uri="{FF2B5EF4-FFF2-40B4-BE49-F238E27FC236}">
                <a16:creationId xmlns:a16="http://schemas.microsoft.com/office/drawing/2014/main" id="{F08BC907-2160-4CA8-9289-1AEE494777F6}"/>
              </a:ext>
            </a:extLst>
          </p:cNvPr>
          <p:cNvGraphicFramePr>
            <a:graphicFrameLocks noGrp="1"/>
          </p:cNvGraphicFramePr>
          <p:nvPr>
            <p:extLst>
              <p:ext uri="{D42A27DB-BD31-4B8C-83A1-F6EECF244321}">
                <p14:modId xmlns:p14="http://schemas.microsoft.com/office/powerpoint/2010/main" val="1088595733"/>
              </p:ext>
            </p:extLst>
          </p:nvPr>
        </p:nvGraphicFramePr>
        <p:xfrm>
          <a:off x="15326944" y="7857715"/>
          <a:ext cx="13253354" cy="4297680"/>
        </p:xfrm>
        <a:graphic>
          <a:graphicData uri="http://schemas.openxmlformats.org/drawingml/2006/table">
            <a:tbl>
              <a:tblPr firstRow="1" bandRow="1">
                <a:tableStyleId>{5C22544A-7EE6-4342-B048-85BDC9FD1C3A}</a:tableStyleId>
              </a:tblPr>
              <a:tblGrid>
                <a:gridCol w="2452638">
                  <a:extLst>
                    <a:ext uri="{9D8B030D-6E8A-4147-A177-3AD203B41FA5}">
                      <a16:colId xmlns:a16="http://schemas.microsoft.com/office/drawing/2014/main" val="20000"/>
                    </a:ext>
                  </a:extLst>
                </a:gridCol>
                <a:gridCol w="2452638">
                  <a:extLst>
                    <a:ext uri="{9D8B030D-6E8A-4147-A177-3AD203B41FA5}">
                      <a16:colId xmlns:a16="http://schemas.microsoft.com/office/drawing/2014/main" val="20001"/>
                    </a:ext>
                  </a:extLst>
                </a:gridCol>
                <a:gridCol w="2951325">
                  <a:extLst>
                    <a:ext uri="{9D8B030D-6E8A-4147-A177-3AD203B41FA5}">
                      <a16:colId xmlns:a16="http://schemas.microsoft.com/office/drawing/2014/main" val="20002"/>
                    </a:ext>
                  </a:extLst>
                </a:gridCol>
                <a:gridCol w="3263153">
                  <a:extLst>
                    <a:ext uri="{9D8B030D-6E8A-4147-A177-3AD203B41FA5}">
                      <a16:colId xmlns:a16="http://schemas.microsoft.com/office/drawing/2014/main" val="2188092889"/>
                    </a:ext>
                  </a:extLst>
                </a:gridCol>
                <a:gridCol w="2133600">
                  <a:extLst>
                    <a:ext uri="{9D8B030D-6E8A-4147-A177-3AD203B41FA5}">
                      <a16:colId xmlns:a16="http://schemas.microsoft.com/office/drawing/2014/main" val="357714455"/>
                    </a:ext>
                  </a:extLst>
                </a:gridCol>
              </a:tblGrid>
              <a:tr h="533584">
                <a:tc>
                  <a:txBody>
                    <a:bodyPr/>
                    <a:lstStyle/>
                    <a:p>
                      <a:pPr algn="ctr"/>
                      <a:r>
                        <a:rPr lang="en-US" sz="3600" dirty="0"/>
                        <a:t>Metric</a:t>
                      </a:r>
                    </a:p>
                  </a:txBody>
                  <a:tcPr/>
                </a:tc>
                <a:tc>
                  <a:txBody>
                    <a:bodyPr/>
                    <a:lstStyle/>
                    <a:p>
                      <a:pPr algn="ctr"/>
                      <a:r>
                        <a:rPr lang="en-US" sz="3600" dirty="0"/>
                        <a:t>Sample</a:t>
                      </a:r>
                    </a:p>
                  </a:txBody>
                  <a:tcPr/>
                </a:tc>
                <a:tc>
                  <a:txBody>
                    <a:bodyPr/>
                    <a:lstStyle/>
                    <a:p>
                      <a:pPr algn="ctr"/>
                      <a:r>
                        <a:rPr lang="en-US" sz="3600" baseline="0" dirty="0"/>
                        <a:t>Our System</a:t>
                      </a:r>
                    </a:p>
                  </a:txBody>
                  <a:tcPr/>
                </a:tc>
                <a:tc>
                  <a:txBody>
                    <a:bodyPr/>
                    <a:lstStyle/>
                    <a:p>
                      <a:pPr algn="ctr"/>
                      <a:r>
                        <a:rPr lang="en-US" sz="3600" baseline="0" dirty="0"/>
                        <a:t>Known Value</a:t>
                      </a:r>
                    </a:p>
                  </a:txBody>
                  <a:tcPr/>
                </a:tc>
                <a:tc>
                  <a:txBody>
                    <a:bodyPr/>
                    <a:lstStyle/>
                    <a:p>
                      <a:pPr algn="ctr"/>
                      <a:r>
                        <a:rPr lang="en-US" sz="3600" baseline="0" dirty="0"/>
                        <a:t>Error</a:t>
                      </a:r>
                    </a:p>
                  </a:txBody>
                  <a:tcPr/>
                </a:tc>
                <a:extLst>
                  <a:ext uri="{0D108BD9-81ED-4DB2-BD59-A6C34878D82A}">
                    <a16:rowId xmlns:a16="http://schemas.microsoft.com/office/drawing/2014/main" val="10000"/>
                  </a:ext>
                </a:extLst>
              </a:tr>
              <a:tr h="887678">
                <a:tc>
                  <a:txBody>
                    <a:bodyPr/>
                    <a:lstStyle/>
                    <a:p>
                      <a:pPr algn="ctr"/>
                      <a:r>
                        <a:rPr lang="en-US" sz="3600" b="1" dirty="0"/>
                        <a:t>Young’s Modulus</a:t>
                      </a:r>
                    </a:p>
                  </a:txBody>
                  <a:tcPr/>
                </a:tc>
                <a:tc>
                  <a:txBody>
                    <a:bodyPr/>
                    <a:lstStyle/>
                    <a:p>
                      <a:pPr algn="ctr"/>
                      <a:r>
                        <a:rPr lang="en-US" sz="3600" b="1" dirty="0"/>
                        <a:t>Latex</a:t>
                      </a:r>
                    </a:p>
                  </a:txBody>
                  <a:tcPr/>
                </a:tc>
                <a:tc>
                  <a:txBody>
                    <a:bodyPr/>
                    <a:lstStyle/>
                    <a:p>
                      <a:pPr algn="ctr"/>
                      <a:r>
                        <a:rPr lang="en-US" sz="3600" b="1" dirty="0"/>
                        <a:t>864 kPa</a:t>
                      </a:r>
                    </a:p>
                  </a:txBody>
                  <a:tcPr/>
                </a:tc>
                <a:tc>
                  <a:txBody>
                    <a:bodyPr/>
                    <a:lstStyle/>
                    <a:p>
                      <a:pPr algn="ctr"/>
                      <a:r>
                        <a:rPr lang="en-US" sz="3600" b="1" dirty="0"/>
                        <a:t>740 </a:t>
                      </a:r>
                      <a:r>
                        <a:rPr lang="en-US" sz="3600" b="1" i="0" kern="1200" dirty="0">
                          <a:solidFill>
                            <a:schemeClr val="dk1"/>
                          </a:solidFill>
                          <a:effectLst/>
                          <a:latin typeface="+mn-lt"/>
                          <a:ea typeface="+mn-ea"/>
                          <a:cs typeface="+mn-cs"/>
                        </a:rPr>
                        <a:t>±</a:t>
                      </a:r>
                      <a:r>
                        <a:rPr lang="en-US" sz="3600" b="1" dirty="0"/>
                        <a:t> 10 kPa</a:t>
                      </a:r>
                    </a:p>
                  </a:txBody>
                  <a:tcPr/>
                </a:tc>
                <a:tc>
                  <a:txBody>
                    <a:bodyPr/>
                    <a:lstStyle/>
                    <a:p>
                      <a:pPr algn="ctr"/>
                      <a:r>
                        <a:rPr lang="en-US" sz="3600" b="1" dirty="0"/>
                        <a:t>16.8%</a:t>
                      </a:r>
                    </a:p>
                  </a:txBody>
                  <a:tcPr/>
                </a:tc>
                <a:extLst>
                  <a:ext uri="{0D108BD9-81ED-4DB2-BD59-A6C34878D82A}">
                    <a16:rowId xmlns:a16="http://schemas.microsoft.com/office/drawing/2014/main" val="10001"/>
                  </a:ext>
                </a:extLst>
              </a:tr>
              <a:tr h="533584">
                <a:tc>
                  <a:txBody>
                    <a:bodyPr/>
                    <a:lstStyle/>
                    <a:p>
                      <a:pPr algn="ctr"/>
                      <a:r>
                        <a:rPr lang="en-US" sz="3600" b="1" dirty="0"/>
                        <a:t>…</a:t>
                      </a:r>
                    </a:p>
                  </a:txBody>
                  <a:tcPr anchor="ctr"/>
                </a:tc>
                <a:tc>
                  <a:txBody>
                    <a:bodyPr/>
                    <a:lstStyle/>
                    <a:p>
                      <a:pPr algn="ctr"/>
                      <a:r>
                        <a:rPr lang="en-US" sz="3600" b="1" dirty="0"/>
                        <a:t>Nitrile</a:t>
                      </a:r>
                    </a:p>
                  </a:txBody>
                  <a:tcPr anchor="ctr"/>
                </a:tc>
                <a:tc>
                  <a:txBody>
                    <a:bodyPr/>
                    <a:lstStyle/>
                    <a:p>
                      <a:pPr algn="ctr"/>
                      <a:r>
                        <a:rPr lang="en-US" sz="3600" b="1" dirty="0"/>
                        <a:t>2.03 MPa</a:t>
                      </a:r>
                    </a:p>
                  </a:txBody>
                  <a:tcPr anchor="ctr"/>
                </a:tc>
                <a:tc>
                  <a:txBody>
                    <a:bodyPr/>
                    <a:lstStyle/>
                    <a:p>
                      <a:pPr algn="ctr"/>
                      <a:r>
                        <a:rPr lang="en-US" sz="3600" b="1" dirty="0"/>
                        <a:t>2.4 </a:t>
                      </a:r>
                      <a:r>
                        <a:rPr lang="en-US" sz="3600" b="1" i="0" kern="1200" dirty="0">
                          <a:solidFill>
                            <a:schemeClr val="dk1"/>
                          </a:solidFill>
                          <a:effectLst/>
                          <a:latin typeface="+mn-lt"/>
                          <a:ea typeface="+mn-ea"/>
                          <a:cs typeface="+mn-cs"/>
                        </a:rPr>
                        <a:t>±</a:t>
                      </a:r>
                      <a:r>
                        <a:rPr lang="en-US" sz="3600" b="1" dirty="0"/>
                        <a:t> 0.2 MPa</a:t>
                      </a:r>
                    </a:p>
                  </a:txBody>
                  <a:tcPr anchor="ctr"/>
                </a:tc>
                <a:tc>
                  <a:txBody>
                    <a:bodyPr/>
                    <a:lstStyle/>
                    <a:p>
                      <a:pPr algn="ctr"/>
                      <a:r>
                        <a:rPr lang="en-US" sz="3600" b="1" dirty="0"/>
                        <a:t>15.3%</a:t>
                      </a:r>
                    </a:p>
                  </a:txBody>
                  <a:tcPr anchor="ctr"/>
                </a:tc>
                <a:extLst>
                  <a:ext uri="{0D108BD9-81ED-4DB2-BD59-A6C34878D82A}">
                    <a16:rowId xmlns:a16="http://schemas.microsoft.com/office/drawing/2014/main" val="10002"/>
                  </a:ext>
                </a:extLst>
              </a:tr>
              <a:tr h="0">
                <a:tc>
                  <a:txBody>
                    <a:bodyPr/>
                    <a:lstStyle/>
                    <a:p>
                      <a:pPr algn="ctr"/>
                      <a:r>
                        <a:rPr lang="en-US" sz="3600" b="1" dirty="0"/>
                        <a:t>Ult. Tensile Strength</a:t>
                      </a:r>
                    </a:p>
                  </a:txBody>
                  <a:tcPr anchor="ctr"/>
                </a:tc>
                <a:tc>
                  <a:txBody>
                    <a:bodyPr/>
                    <a:lstStyle/>
                    <a:p>
                      <a:pPr algn="ctr"/>
                      <a:r>
                        <a:rPr lang="en-US" sz="3600" b="1" dirty="0"/>
                        <a:t>Latex</a:t>
                      </a:r>
                    </a:p>
                  </a:txBody>
                  <a:tcPr anchor="ctr"/>
                </a:tc>
                <a:tc>
                  <a:txBody>
                    <a:bodyPr/>
                    <a:lstStyle/>
                    <a:p>
                      <a:pPr algn="ctr"/>
                      <a:r>
                        <a:rPr lang="en-US" sz="3600" b="1" dirty="0"/>
                        <a:t>3.74 MPa</a:t>
                      </a:r>
                    </a:p>
                  </a:txBody>
                  <a:tcPr anchor="ctr"/>
                </a:tc>
                <a:tc>
                  <a:txBody>
                    <a:bodyPr/>
                    <a:lstStyle/>
                    <a:p>
                      <a:pPr algn="ctr"/>
                      <a:r>
                        <a:rPr lang="en-US" sz="3600" b="1" dirty="0"/>
                        <a:t>3.3 </a:t>
                      </a:r>
                      <a:r>
                        <a:rPr lang="en-US" sz="3600" b="1" i="0" kern="1200" dirty="0">
                          <a:solidFill>
                            <a:schemeClr val="dk1"/>
                          </a:solidFill>
                          <a:effectLst/>
                          <a:latin typeface="+mn-lt"/>
                          <a:ea typeface="+mn-ea"/>
                          <a:cs typeface="+mn-cs"/>
                        </a:rPr>
                        <a:t>± </a:t>
                      </a:r>
                      <a:r>
                        <a:rPr lang="en-US" sz="3600" b="1" dirty="0"/>
                        <a:t>0.1 MPa</a:t>
                      </a:r>
                    </a:p>
                  </a:txBody>
                  <a:tcPr anchor="ctr"/>
                </a:tc>
                <a:tc>
                  <a:txBody>
                    <a:bodyPr/>
                    <a:lstStyle/>
                    <a:p>
                      <a:pPr algn="ctr"/>
                      <a:r>
                        <a:rPr lang="en-US" sz="3600" b="1" dirty="0"/>
                        <a:t>13.3%</a:t>
                      </a:r>
                    </a:p>
                  </a:txBody>
                  <a:tcPr anchor="ctr"/>
                </a:tc>
                <a:extLst>
                  <a:ext uri="{0D108BD9-81ED-4DB2-BD59-A6C34878D82A}">
                    <a16:rowId xmlns:a16="http://schemas.microsoft.com/office/drawing/2014/main" val="10003"/>
                  </a:ext>
                </a:extLst>
              </a:tr>
              <a:tr h="0">
                <a:tc>
                  <a:txBody>
                    <a:bodyPr/>
                    <a:lstStyle/>
                    <a:p>
                      <a:pPr algn="ctr"/>
                      <a:r>
                        <a:rPr lang="en-US" sz="3600" b="1" dirty="0"/>
                        <a:t>…</a:t>
                      </a:r>
                    </a:p>
                  </a:txBody>
                  <a:tcPr anchor="ctr"/>
                </a:tc>
                <a:tc>
                  <a:txBody>
                    <a:bodyPr/>
                    <a:lstStyle/>
                    <a:p>
                      <a:pPr algn="ctr"/>
                      <a:r>
                        <a:rPr lang="en-US" sz="3600" b="1" dirty="0"/>
                        <a:t>Nitrile</a:t>
                      </a:r>
                    </a:p>
                  </a:txBody>
                  <a:tcPr anchor="ctr"/>
                </a:tc>
                <a:tc>
                  <a:txBody>
                    <a:bodyPr/>
                    <a:lstStyle/>
                    <a:p>
                      <a:pPr algn="ctr"/>
                      <a:r>
                        <a:rPr lang="en-US" sz="3600" b="1" dirty="0"/>
                        <a:t>3.8 MPa</a:t>
                      </a:r>
                    </a:p>
                  </a:txBody>
                  <a:tcPr anchor="ctr"/>
                </a:tc>
                <a:tc>
                  <a:txBody>
                    <a:bodyPr/>
                    <a:lstStyle/>
                    <a:p>
                      <a:pPr algn="ctr"/>
                      <a:r>
                        <a:rPr lang="en-US" sz="3600" b="1" dirty="0"/>
                        <a:t>4.4 </a:t>
                      </a:r>
                      <a:r>
                        <a:rPr lang="en-US" sz="3600" b="1" i="0" kern="1200" dirty="0">
                          <a:solidFill>
                            <a:schemeClr val="dk1"/>
                          </a:solidFill>
                          <a:effectLst/>
                          <a:latin typeface="+mn-lt"/>
                          <a:ea typeface="+mn-ea"/>
                          <a:cs typeface="+mn-cs"/>
                        </a:rPr>
                        <a:t>± </a:t>
                      </a:r>
                      <a:r>
                        <a:rPr lang="en-US" sz="3600" b="1" dirty="0"/>
                        <a:t>0.1 MPa</a:t>
                      </a:r>
                    </a:p>
                  </a:txBody>
                  <a:tcPr anchor="ctr"/>
                </a:tc>
                <a:tc>
                  <a:txBody>
                    <a:bodyPr/>
                    <a:lstStyle/>
                    <a:p>
                      <a:pPr algn="ctr"/>
                      <a:r>
                        <a:rPr lang="en-US" sz="3600" b="1" dirty="0"/>
                        <a:t>13.6%</a:t>
                      </a:r>
                    </a:p>
                  </a:txBody>
                  <a:tcPr anchor="ctr"/>
                </a:tc>
                <a:extLst>
                  <a:ext uri="{0D108BD9-81ED-4DB2-BD59-A6C34878D82A}">
                    <a16:rowId xmlns:a16="http://schemas.microsoft.com/office/drawing/2014/main" val="2424924803"/>
                  </a:ext>
                </a:extLst>
              </a:tr>
            </a:tbl>
          </a:graphicData>
        </a:graphic>
      </p:graphicFrame>
      <p:graphicFrame>
        <p:nvGraphicFramePr>
          <p:cNvPr id="52" name="Table 51">
            <a:extLst>
              <a:ext uri="{FF2B5EF4-FFF2-40B4-BE49-F238E27FC236}">
                <a16:creationId xmlns:a16="http://schemas.microsoft.com/office/drawing/2014/main" id="{3AFB6EE7-A4CA-4D25-975D-D3BD5877DFE4}"/>
              </a:ext>
            </a:extLst>
          </p:cNvPr>
          <p:cNvGraphicFramePr>
            <a:graphicFrameLocks noGrp="1"/>
          </p:cNvGraphicFramePr>
          <p:nvPr>
            <p:extLst>
              <p:ext uri="{D42A27DB-BD31-4B8C-83A1-F6EECF244321}">
                <p14:modId xmlns:p14="http://schemas.microsoft.com/office/powerpoint/2010/main" val="1591652163"/>
              </p:ext>
            </p:extLst>
          </p:nvPr>
        </p:nvGraphicFramePr>
        <p:xfrm>
          <a:off x="882234" y="22409442"/>
          <a:ext cx="13207233" cy="5079243"/>
        </p:xfrm>
        <a:graphic>
          <a:graphicData uri="http://schemas.openxmlformats.org/drawingml/2006/table">
            <a:tbl>
              <a:tblPr firstRow="1" bandRow="1">
                <a:tableStyleId>{5C22544A-7EE6-4342-B048-85BDC9FD1C3A}</a:tableStyleId>
              </a:tblPr>
              <a:tblGrid>
                <a:gridCol w="4122975">
                  <a:extLst>
                    <a:ext uri="{9D8B030D-6E8A-4147-A177-3AD203B41FA5}">
                      <a16:colId xmlns:a16="http://schemas.microsoft.com/office/drawing/2014/main" val="20000"/>
                    </a:ext>
                  </a:extLst>
                </a:gridCol>
                <a:gridCol w="5860053">
                  <a:extLst>
                    <a:ext uri="{9D8B030D-6E8A-4147-A177-3AD203B41FA5}">
                      <a16:colId xmlns:a16="http://schemas.microsoft.com/office/drawing/2014/main" val="20001"/>
                    </a:ext>
                  </a:extLst>
                </a:gridCol>
                <a:gridCol w="3224205">
                  <a:extLst>
                    <a:ext uri="{9D8B030D-6E8A-4147-A177-3AD203B41FA5}">
                      <a16:colId xmlns:a16="http://schemas.microsoft.com/office/drawing/2014/main" val="20002"/>
                    </a:ext>
                  </a:extLst>
                </a:gridCol>
              </a:tblGrid>
              <a:tr h="697151">
                <a:tc>
                  <a:txBody>
                    <a:bodyPr/>
                    <a:lstStyle/>
                    <a:p>
                      <a:pPr algn="ctr"/>
                      <a:r>
                        <a:rPr lang="en-US" sz="3600" baseline="0" dirty="0"/>
                        <a:t>Part</a:t>
                      </a:r>
                    </a:p>
                  </a:txBody>
                  <a:tcPr/>
                </a:tc>
                <a:tc>
                  <a:txBody>
                    <a:bodyPr/>
                    <a:lstStyle/>
                    <a:p>
                      <a:pPr algn="ctr"/>
                      <a:r>
                        <a:rPr lang="en-US" sz="3600" baseline="0" dirty="0"/>
                        <a:t>Purpose</a:t>
                      </a:r>
                    </a:p>
                  </a:txBody>
                  <a:tcPr/>
                </a:tc>
                <a:tc>
                  <a:txBody>
                    <a:bodyPr/>
                    <a:lstStyle/>
                    <a:p>
                      <a:pPr algn="ctr"/>
                      <a:r>
                        <a:rPr lang="en-US" sz="3600" baseline="0" dirty="0"/>
                        <a:t>Cost</a:t>
                      </a:r>
                    </a:p>
                  </a:txBody>
                  <a:tcPr/>
                </a:tc>
                <a:extLst>
                  <a:ext uri="{0D108BD9-81ED-4DB2-BD59-A6C34878D82A}">
                    <a16:rowId xmlns:a16="http://schemas.microsoft.com/office/drawing/2014/main" val="10000"/>
                  </a:ext>
                </a:extLst>
              </a:tr>
              <a:tr h="697151">
                <a:tc>
                  <a:txBody>
                    <a:bodyPr/>
                    <a:lstStyle/>
                    <a:p>
                      <a:pPr algn="ctr"/>
                      <a:r>
                        <a:rPr lang="en-US" sz="3600" b="1" baseline="0" dirty="0"/>
                        <a:t>Cable</a:t>
                      </a:r>
                    </a:p>
                  </a:txBody>
                  <a:tcPr anchor="ctr"/>
                </a:tc>
                <a:tc>
                  <a:txBody>
                    <a:bodyPr/>
                    <a:lstStyle/>
                    <a:p>
                      <a:pPr algn="ctr"/>
                      <a:r>
                        <a:rPr lang="en-US" sz="3600" b="1" baseline="0" dirty="0"/>
                        <a:t>Pulling rope</a:t>
                      </a:r>
                    </a:p>
                  </a:txBody>
                  <a:tcPr anchor="ctr"/>
                </a:tc>
                <a:tc>
                  <a:txBody>
                    <a:bodyPr/>
                    <a:lstStyle/>
                    <a:p>
                      <a:pPr algn="ctr"/>
                      <a:r>
                        <a:rPr lang="en-US" sz="3600" b="1" baseline="0" dirty="0"/>
                        <a:t>$9</a:t>
                      </a:r>
                    </a:p>
                  </a:txBody>
                  <a:tcPr anchor="ctr"/>
                </a:tc>
                <a:extLst>
                  <a:ext uri="{0D108BD9-81ED-4DB2-BD59-A6C34878D82A}">
                    <a16:rowId xmlns:a16="http://schemas.microsoft.com/office/drawing/2014/main" val="340408340"/>
                  </a:ext>
                </a:extLst>
              </a:tr>
              <a:tr h="697151">
                <a:tc>
                  <a:txBody>
                    <a:bodyPr/>
                    <a:lstStyle/>
                    <a:p>
                      <a:pPr algn="ctr"/>
                      <a:r>
                        <a:rPr lang="en-US" sz="3600" b="1" baseline="0" dirty="0"/>
                        <a:t>I2C LCD Screen</a:t>
                      </a:r>
                    </a:p>
                  </a:txBody>
                  <a:tcPr anchor="ctr"/>
                </a:tc>
                <a:tc>
                  <a:txBody>
                    <a:bodyPr/>
                    <a:lstStyle/>
                    <a:p>
                      <a:pPr algn="ctr"/>
                      <a:r>
                        <a:rPr lang="en-US" sz="3600" b="1" baseline="0" dirty="0"/>
                        <a:t>Data visualization</a:t>
                      </a:r>
                    </a:p>
                  </a:txBody>
                  <a:tcPr anchor="ctr"/>
                </a:tc>
                <a:tc>
                  <a:txBody>
                    <a:bodyPr/>
                    <a:lstStyle/>
                    <a:p>
                      <a:pPr algn="ctr"/>
                      <a:r>
                        <a:rPr lang="en-US" sz="3600" b="1" baseline="0" dirty="0"/>
                        <a:t>$5.5</a:t>
                      </a:r>
                    </a:p>
                  </a:txBody>
                  <a:tcPr anchor="ctr"/>
                </a:tc>
                <a:extLst>
                  <a:ext uri="{0D108BD9-81ED-4DB2-BD59-A6C34878D82A}">
                    <a16:rowId xmlns:a16="http://schemas.microsoft.com/office/drawing/2014/main" val="426526176"/>
                  </a:ext>
                </a:extLst>
              </a:tr>
              <a:tr h="697151">
                <a:tc>
                  <a:txBody>
                    <a:bodyPr/>
                    <a:lstStyle/>
                    <a:p>
                      <a:pPr algn="ctr"/>
                      <a:r>
                        <a:rPr lang="en-US" sz="3600" b="1" baseline="0" dirty="0"/>
                        <a:t>ESP-12P</a:t>
                      </a:r>
                    </a:p>
                  </a:txBody>
                  <a:tcPr anchor="ctr"/>
                </a:tc>
                <a:tc>
                  <a:txBody>
                    <a:bodyPr/>
                    <a:lstStyle/>
                    <a:p>
                      <a:pPr algn="ctr"/>
                      <a:r>
                        <a:rPr lang="en-US" sz="3600" b="1" baseline="0" dirty="0"/>
                        <a:t>Control Servo Motor</a:t>
                      </a:r>
                    </a:p>
                  </a:txBody>
                  <a:tcPr anchor="ctr"/>
                </a:tc>
                <a:tc>
                  <a:txBody>
                    <a:bodyPr/>
                    <a:lstStyle/>
                    <a:p>
                      <a:pPr algn="ctr"/>
                      <a:r>
                        <a:rPr lang="en-US" sz="3600" b="1" baseline="0" dirty="0"/>
                        <a:t>$9</a:t>
                      </a:r>
                    </a:p>
                  </a:txBody>
                  <a:tcPr anchor="ctr"/>
                </a:tc>
                <a:extLst>
                  <a:ext uri="{0D108BD9-81ED-4DB2-BD59-A6C34878D82A}">
                    <a16:rowId xmlns:a16="http://schemas.microsoft.com/office/drawing/2014/main" val="500671518"/>
                  </a:ext>
                </a:extLst>
              </a:tr>
              <a:tr h="697151">
                <a:tc>
                  <a:txBody>
                    <a:bodyPr/>
                    <a:lstStyle/>
                    <a:p>
                      <a:pPr algn="ctr"/>
                      <a:r>
                        <a:rPr lang="en-US" sz="3600" b="1" baseline="0" dirty="0"/>
                        <a:t>Servo Motor</a:t>
                      </a:r>
                    </a:p>
                  </a:txBody>
                  <a:tcPr anchor="ctr"/>
                </a:tc>
                <a:tc>
                  <a:txBody>
                    <a:bodyPr/>
                    <a:lstStyle/>
                    <a:p>
                      <a:pPr algn="ctr"/>
                      <a:r>
                        <a:rPr lang="en-US" sz="3600" b="1" baseline="0" dirty="0"/>
                        <a:t>Pulling material</a:t>
                      </a:r>
                    </a:p>
                  </a:txBody>
                  <a:tcPr anchor="ctr"/>
                </a:tc>
                <a:tc>
                  <a:txBody>
                    <a:bodyPr/>
                    <a:lstStyle/>
                    <a:p>
                      <a:pPr algn="ctr"/>
                      <a:r>
                        <a:rPr lang="en-US" sz="3600" b="1" baseline="0" dirty="0"/>
                        <a:t>$24</a:t>
                      </a:r>
                    </a:p>
                  </a:txBody>
                  <a:tcPr anchor="ctr"/>
                </a:tc>
                <a:extLst>
                  <a:ext uri="{0D108BD9-81ED-4DB2-BD59-A6C34878D82A}">
                    <a16:rowId xmlns:a16="http://schemas.microsoft.com/office/drawing/2014/main" val="3509603429"/>
                  </a:ext>
                </a:extLst>
              </a:tr>
              <a:tr h="697151">
                <a:tc>
                  <a:txBody>
                    <a:bodyPr/>
                    <a:lstStyle/>
                    <a:p>
                      <a:pPr algn="ctr"/>
                      <a:r>
                        <a:rPr lang="en-US" sz="3600" b="1" baseline="0" dirty="0"/>
                        <a:t>others</a:t>
                      </a:r>
                    </a:p>
                  </a:txBody>
                  <a:tcPr anchor="ctr"/>
                </a:tc>
                <a:tc>
                  <a:txBody>
                    <a:bodyPr/>
                    <a:lstStyle/>
                    <a:p>
                      <a:pPr algn="ctr"/>
                      <a:r>
                        <a:rPr lang="en-US" sz="3600" b="1" baseline="0" dirty="0"/>
                        <a:t>Fixed pully and screw</a:t>
                      </a:r>
                    </a:p>
                  </a:txBody>
                  <a:tcPr anchor="ctr"/>
                </a:tc>
                <a:tc>
                  <a:txBody>
                    <a:bodyPr/>
                    <a:lstStyle/>
                    <a:p>
                      <a:pPr algn="ctr"/>
                      <a:r>
                        <a:rPr lang="en-US" sz="3600" b="1" baseline="0" dirty="0"/>
                        <a:t>5.5</a:t>
                      </a:r>
                    </a:p>
                  </a:txBody>
                  <a:tcPr anchor="ctr"/>
                </a:tc>
                <a:extLst>
                  <a:ext uri="{0D108BD9-81ED-4DB2-BD59-A6C34878D82A}">
                    <a16:rowId xmlns:a16="http://schemas.microsoft.com/office/drawing/2014/main" val="4017021330"/>
                  </a:ext>
                </a:extLst>
              </a:tr>
              <a:tr h="896337">
                <a:tc gridSpan="2">
                  <a:txBody>
                    <a:bodyPr/>
                    <a:lstStyle/>
                    <a:p>
                      <a:pPr algn="r"/>
                      <a:r>
                        <a:rPr lang="en-US" sz="4800" b="1" baseline="0" dirty="0"/>
                        <a:t>TOTAL</a:t>
                      </a:r>
                    </a:p>
                  </a:txBody>
                  <a:tcPr anchor="ctr"/>
                </a:tc>
                <a:tc hMerge="1">
                  <a:txBody>
                    <a:bodyPr/>
                    <a:lstStyle/>
                    <a:p>
                      <a:pPr algn="ctr"/>
                      <a:r>
                        <a:rPr lang="en-US" sz="3600" b="1" dirty="0"/>
                        <a:t>TOTAL</a:t>
                      </a:r>
                    </a:p>
                  </a:txBody>
                  <a:tcPr anchor="ctr"/>
                </a:tc>
                <a:tc>
                  <a:txBody>
                    <a:bodyPr/>
                    <a:lstStyle/>
                    <a:p>
                      <a:pPr algn="ctr"/>
                      <a:r>
                        <a:rPr lang="en-US" sz="4800" b="1" baseline="0" dirty="0"/>
                        <a:t>$53.5</a:t>
                      </a:r>
                    </a:p>
                  </a:txBody>
                  <a:tcPr anchor="ctr"/>
                </a:tc>
                <a:extLst>
                  <a:ext uri="{0D108BD9-81ED-4DB2-BD59-A6C34878D82A}">
                    <a16:rowId xmlns:a16="http://schemas.microsoft.com/office/drawing/2014/main" val="859590252"/>
                  </a:ext>
                </a:extLst>
              </a:tr>
            </a:tbl>
          </a:graphicData>
        </a:graphic>
      </p:graphicFrame>
      <p:sp>
        <p:nvSpPr>
          <p:cNvPr id="54" name="TextBox 53">
            <a:extLst>
              <a:ext uri="{FF2B5EF4-FFF2-40B4-BE49-F238E27FC236}">
                <a16:creationId xmlns:a16="http://schemas.microsoft.com/office/drawing/2014/main" id="{CEA61000-B096-43BA-82F5-A2C21E76411A}"/>
              </a:ext>
            </a:extLst>
          </p:cNvPr>
          <p:cNvSpPr txBox="1"/>
          <p:nvPr/>
        </p:nvSpPr>
        <p:spPr>
          <a:xfrm>
            <a:off x="15326944" y="6862863"/>
            <a:ext cx="13253354" cy="830997"/>
          </a:xfrm>
          <a:prstGeom prst="rect">
            <a:avLst/>
          </a:prstGeom>
          <a:noFill/>
        </p:spPr>
        <p:txBody>
          <a:bodyPr wrap="square">
            <a:spAutoFit/>
          </a:bodyPr>
          <a:lstStyle/>
          <a:p>
            <a:pPr algn="ctr"/>
            <a:r>
              <a:rPr lang="en-US" sz="4800" b="1" dirty="0">
                <a:solidFill>
                  <a:srgbClr val="7030A0"/>
                </a:solidFill>
              </a:rPr>
              <a:t>System Accuracy</a:t>
            </a:r>
            <a:endParaRPr lang="en-US" sz="4800" dirty="0"/>
          </a:p>
        </p:txBody>
      </p:sp>
      <p:sp>
        <p:nvSpPr>
          <p:cNvPr id="55" name="TextBox 54">
            <a:extLst>
              <a:ext uri="{FF2B5EF4-FFF2-40B4-BE49-F238E27FC236}">
                <a16:creationId xmlns:a16="http://schemas.microsoft.com/office/drawing/2014/main" id="{70958FE7-4DBE-4E9B-94CD-C7F5B9AB7904}"/>
              </a:ext>
            </a:extLst>
          </p:cNvPr>
          <p:cNvSpPr txBox="1"/>
          <p:nvPr/>
        </p:nvSpPr>
        <p:spPr>
          <a:xfrm>
            <a:off x="15254411" y="13716981"/>
            <a:ext cx="13253354" cy="830997"/>
          </a:xfrm>
          <a:prstGeom prst="rect">
            <a:avLst/>
          </a:prstGeom>
          <a:noFill/>
        </p:spPr>
        <p:txBody>
          <a:bodyPr wrap="square">
            <a:spAutoFit/>
          </a:bodyPr>
          <a:lstStyle/>
          <a:p>
            <a:pPr algn="ctr"/>
            <a:r>
              <a:rPr lang="en-US" sz="4800" b="1" dirty="0">
                <a:solidFill>
                  <a:srgbClr val="7030A0"/>
                </a:solidFill>
              </a:rPr>
              <a:t>Stress-Strain Curve</a:t>
            </a:r>
            <a:endParaRPr lang="en-US" sz="4800" dirty="0"/>
          </a:p>
        </p:txBody>
      </p:sp>
      <p:sp>
        <p:nvSpPr>
          <p:cNvPr id="56" name="TextBox 55">
            <a:extLst>
              <a:ext uri="{FF2B5EF4-FFF2-40B4-BE49-F238E27FC236}">
                <a16:creationId xmlns:a16="http://schemas.microsoft.com/office/drawing/2014/main" id="{B9398024-EA94-491A-A23F-50F4CAD946E7}"/>
              </a:ext>
            </a:extLst>
          </p:cNvPr>
          <p:cNvSpPr txBox="1"/>
          <p:nvPr/>
        </p:nvSpPr>
        <p:spPr>
          <a:xfrm>
            <a:off x="1168756" y="15223748"/>
            <a:ext cx="12861380" cy="6555641"/>
          </a:xfrm>
          <a:prstGeom prst="rect">
            <a:avLst/>
          </a:prstGeom>
          <a:noFill/>
        </p:spPr>
        <p:txBody>
          <a:bodyPr wrap="square" rtlCol="0">
            <a:spAutoFit/>
          </a:bodyPr>
          <a:lstStyle/>
          <a:p>
            <a:pPr marL="571500" indent="-571500">
              <a:buFont typeface="Arial" panose="020B0604020202020204" pitchFamily="34" charset="0"/>
              <a:buChar char="•"/>
            </a:pPr>
            <a:r>
              <a:rPr lang="en-US" sz="4200" b="1" dirty="0">
                <a:ea typeface="Calibri" panose="020F0502020204030204" pitchFamily="34" charset="0"/>
                <a:cs typeface="Times New Roman" panose="02020603050405020304" pitchFamily="18" charset="0"/>
              </a:rPr>
              <a:t>System Accuracy:  </a:t>
            </a:r>
            <a:r>
              <a:rPr lang="en-US" sz="4200" dirty="0">
                <a:ea typeface="Calibri" panose="020F0502020204030204" pitchFamily="34" charset="0"/>
                <a:cs typeface="Times New Roman" panose="02020603050405020304" pitchFamily="18" charset="0"/>
              </a:rPr>
              <a:t>The system should be able to accurately measure the stress-strain curve, such that Young’s Modulus and Ultimate Tensile Strength can be calculated to within two significant figures.</a:t>
            </a:r>
          </a:p>
          <a:p>
            <a:pPr marL="571500" indent="-571500">
              <a:buFont typeface="Arial" panose="020B0604020202020204" pitchFamily="34" charset="0"/>
              <a:buChar char="•"/>
            </a:pPr>
            <a:endParaRPr lang="en-US" sz="4200" dirty="0">
              <a:ea typeface="Calibri" panose="020F0502020204030204" pitchFamily="34" charset="0"/>
              <a:cs typeface="Times New Roman" panose="02020603050405020304" pitchFamily="18" charset="0"/>
            </a:endParaRPr>
          </a:p>
          <a:p>
            <a:pPr marL="571500" indent="-571500">
              <a:buFont typeface="Arial" panose="020B0604020202020204" pitchFamily="34" charset="0"/>
              <a:buChar char="•"/>
            </a:pPr>
            <a:r>
              <a:rPr lang="en-US" sz="4200" b="1" dirty="0">
                <a:ea typeface="Calibri" panose="020F0502020204030204" pitchFamily="34" charset="0"/>
                <a:cs typeface="Times New Roman" panose="02020603050405020304" pitchFamily="18" charset="0"/>
              </a:rPr>
              <a:t>System Ease-of-Use:  </a:t>
            </a:r>
            <a:r>
              <a:rPr lang="en-US" sz="4200" dirty="0">
                <a:ea typeface="Calibri" panose="020F0502020204030204" pitchFamily="34" charset="0"/>
                <a:cs typeface="Times New Roman" panose="02020603050405020304" pitchFamily="18" charset="0"/>
              </a:rPr>
              <a:t>The system should be easy to calibrate and operate by undergraduate students without requiring knowledge of electronics or software programming. </a:t>
            </a:r>
            <a:endParaRPr lang="en-US" sz="4200" b="1" dirty="0">
              <a:solidFill>
                <a:srgbClr val="C00000"/>
              </a:solidFill>
              <a:ea typeface="Calibri" panose="020F0502020204030204" pitchFamily="34" charset="0"/>
              <a:cs typeface="Times New Roman" panose="02020603050405020304" pitchFamily="18" charset="0"/>
            </a:endParaRPr>
          </a:p>
          <a:p>
            <a:pPr marL="571500" indent="-571500">
              <a:buFont typeface="Arial" panose="020B0604020202020204" pitchFamily="34" charset="0"/>
              <a:buChar char="•"/>
            </a:pPr>
            <a:endParaRPr lang="en-US" sz="4200" dirty="0">
              <a:solidFill>
                <a:srgbClr val="C00000"/>
              </a:solidFill>
              <a:effectLst/>
              <a:ea typeface="Calibri" panose="020F0502020204030204" pitchFamily="34" charset="0"/>
              <a:cs typeface="Times New Roman" panose="02020603050405020304" pitchFamily="18" charset="0"/>
            </a:endParaRPr>
          </a:p>
        </p:txBody>
      </p:sp>
      <p:sp>
        <p:nvSpPr>
          <p:cNvPr id="58" name="TextBox 57">
            <a:extLst>
              <a:ext uri="{FF2B5EF4-FFF2-40B4-BE49-F238E27FC236}">
                <a16:creationId xmlns:a16="http://schemas.microsoft.com/office/drawing/2014/main" id="{56DD0ABD-48CD-40B6-BD56-DE5688B37FF3}"/>
              </a:ext>
            </a:extLst>
          </p:cNvPr>
          <p:cNvSpPr txBox="1"/>
          <p:nvPr/>
        </p:nvSpPr>
        <p:spPr>
          <a:xfrm>
            <a:off x="17932759" y="22088274"/>
            <a:ext cx="7844589" cy="923330"/>
          </a:xfrm>
          <a:prstGeom prst="rect">
            <a:avLst/>
          </a:prstGeom>
          <a:noFill/>
        </p:spPr>
        <p:txBody>
          <a:bodyPr wrap="square" rtlCol="0">
            <a:spAutoFit/>
          </a:bodyPr>
          <a:lstStyle/>
          <a:p>
            <a:pPr algn="ctr"/>
            <a:endParaRPr lang="en-US" sz="5400" b="1" dirty="0">
              <a:solidFill>
                <a:srgbClr val="F8F8F8"/>
              </a:solidFill>
            </a:endParaRPr>
          </a:p>
        </p:txBody>
      </p:sp>
      <p:sp>
        <p:nvSpPr>
          <p:cNvPr id="59" name="TextBox 58">
            <a:extLst>
              <a:ext uri="{FF2B5EF4-FFF2-40B4-BE49-F238E27FC236}">
                <a16:creationId xmlns:a16="http://schemas.microsoft.com/office/drawing/2014/main" id="{1D2002BA-C0EE-4032-BCDD-8F6E1630D612}"/>
              </a:ext>
            </a:extLst>
          </p:cNvPr>
          <p:cNvSpPr txBox="1"/>
          <p:nvPr/>
        </p:nvSpPr>
        <p:spPr>
          <a:xfrm>
            <a:off x="30112468" y="6701061"/>
            <a:ext cx="13253354" cy="830997"/>
          </a:xfrm>
          <a:prstGeom prst="rect">
            <a:avLst/>
          </a:prstGeom>
          <a:noFill/>
        </p:spPr>
        <p:txBody>
          <a:bodyPr wrap="square">
            <a:spAutoFit/>
          </a:bodyPr>
          <a:lstStyle/>
          <a:p>
            <a:r>
              <a:rPr lang="en-US" sz="4800" b="1" dirty="0">
                <a:solidFill>
                  <a:srgbClr val="7030A0"/>
                </a:solidFill>
              </a:rPr>
              <a:t>Key System Features</a:t>
            </a:r>
            <a:endParaRPr lang="en-US" sz="4800" dirty="0"/>
          </a:p>
        </p:txBody>
      </p:sp>
      <p:sp>
        <p:nvSpPr>
          <p:cNvPr id="60" name="TextBox 59">
            <a:extLst>
              <a:ext uri="{FF2B5EF4-FFF2-40B4-BE49-F238E27FC236}">
                <a16:creationId xmlns:a16="http://schemas.microsoft.com/office/drawing/2014/main" id="{B0A3CE29-D98A-41C6-BC5D-0C7D239BF60F}"/>
              </a:ext>
            </a:extLst>
          </p:cNvPr>
          <p:cNvSpPr txBox="1"/>
          <p:nvPr/>
        </p:nvSpPr>
        <p:spPr>
          <a:xfrm>
            <a:off x="30112468" y="7570926"/>
            <a:ext cx="12861380" cy="4616648"/>
          </a:xfrm>
          <a:prstGeom prst="rect">
            <a:avLst/>
          </a:prstGeom>
          <a:noFill/>
        </p:spPr>
        <p:txBody>
          <a:bodyPr wrap="square" rtlCol="0">
            <a:spAutoFit/>
          </a:bodyPr>
          <a:lstStyle/>
          <a:p>
            <a:r>
              <a:rPr lang="en-US" sz="4200" dirty="0">
                <a:ea typeface="Calibri" panose="020F0502020204030204" pitchFamily="34" charset="0"/>
                <a:cs typeface="Times New Roman" panose="02020603050405020304" pitchFamily="18" charset="0"/>
              </a:rPr>
              <a:t>To satisfy system requirements, we incorporated the following design modifications:</a:t>
            </a:r>
            <a:endParaRPr lang="en-US" sz="4200" dirty="0">
              <a:effectLst/>
              <a:ea typeface="Calibri" panose="020F0502020204030204" pitchFamily="34" charset="0"/>
              <a:cs typeface="Times New Roman" panose="02020603050405020304" pitchFamily="18" charset="0"/>
            </a:endParaRPr>
          </a:p>
          <a:p>
            <a:pPr marL="571500" indent="-571500">
              <a:buFont typeface="Arial" panose="020B0604020202020204" pitchFamily="34" charset="0"/>
              <a:buChar char="•"/>
            </a:pPr>
            <a:r>
              <a:rPr lang="en-US" sz="4200" b="1" dirty="0">
                <a:effectLst/>
                <a:ea typeface="Calibri" panose="020F0502020204030204" pitchFamily="34" charset="0"/>
                <a:cs typeface="Times New Roman" panose="02020603050405020304" pitchFamily="18" charset="0"/>
              </a:rPr>
              <a:t>Item #1</a:t>
            </a:r>
            <a:r>
              <a:rPr lang="en-US" sz="4200" dirty="0">
                <a:effectLst/>
                <a:ea typeface="Calibri" panose="020F0502020204030204" pitchFamily="34" charset="0"/>
                <a:cs typeface="Times New Roman" panose="02020603050405020304" pitchFamily="18" charset="0"/>
              </a:rPr>
              <a:t>: Electro</a:t>
            </a:r>
            <a:r>
              <a:rPr lang="en-US" sz="4200" dirty="0">
                <a:ea typeface="Calibri" panose="020F0502020204030204" pitchFamily="34" charset="0"/>
                <a:cs typeface="Times New Roman" panose="02020603050405020304" pitchFamily="18" charset="0"/>
              </a:rPr>
              <a:t>nic motor</a:t>
            </a:r>
            <a:endParaRPr lang="en-US" sz="4200" dirty="0">
              <a:effectLst/>
              <a:ea typeface="Calibri" panose="020F0502020204030204" pitchFamily="34" charset="0"/>
              <a:cs typeface="Times New Roman" panose="02020603050405020304" pitchFamily="18" charset="0"/>
            </a:endParaRPr>
          </a:p>
          <a:p>
            <a:pPr marL="571500" indent="-571500">
              <a:buFont typeface="Arial" panose="020B0604020202020204" pitchFamily="34" charset="0"/>
              <a:buChar char="•"/>
            </a:pPr>
            <a:r>
              <a:rPr lang="en-US" sz="4200" b="1" dirty="0">
                <a:ea typeface="Calibri" panose="020F0502020204030204" pitchFamily="34" charset="0"/>
                <a:cs typeface="Times New Roman" panose="02020603050405020304" pitchFamily="18" charset="0"/>
              </a:rPr>
              <a:t>Item #2: </a:t>
            </a:r>
            <a:r>
              <a:rPr lang="en-US" sz="4200" dirty="0" err="1">
                <a:ea typeface="Calibri" panose="020F0502020204030204" pitchFamily="34" charset="0"/>
                <a:cs typeface="Times New Roman" panose="02020603050405020304" pitchFamily="18" charset="0"/>
              </a:rPr>
              <a:t>WiFi</a:t>
            </a:r>
            <a:r>
              <a:rPr lang="en-US" sz="4200" dirty="0">
                <a:ea typeface="Calibri" panose="020F0502020204030204" pitchFamily="34" charset="0"/>
                <a:cs typeface="Times New Roman" panose="02020603050405020304" pitchFamily="18" charset="0"/>
              </a:rPr>
              <a:t> Connected phone interface</a:t>
            </a:r>
          </a:p>
          <a:p>
            <a:pPr marL="571500" indent="-571500">
              <a:buFont typeface="Arial" panose="020B0604020202020204" pitchFamily="34" charset="0"/>
              <a:buChar char="•"/>
            </a:pPr>
            <a:r>
              <a:rPr lang="en-US" sz="4200" b="1" dirty="0">
                <a:effectLst/>
                <a:ea typeface="Calibri" panose="020F0502020204030204" pitchFamily="34" charset="0"/>
                <a:cs typeface="Times New Roman" panose="02020603050405020304" pitchFamily="18" charset="0"/>
              </a:rPr>
              <a:t>Item #3: </a:t>
            </a:r>
            <a:r>
              <a:rPr lang="en-US" sz="4200" dirty="0">
                <a:effectLst/>
                <a:ea typeface="Calibri" panose="020F0502020204030204" pitchFamily="34" charset="0"/>
                <a:cs typeface="Times New Roman" panose="02020603050405020304" pitchFamily="18" charset="0"/>
              </a:rPr>
              <a:t>LCD display</a:t>
            </a:r>
          </a:p>
          <a:p>
            <a:pPr marL="571500" indent="-571500">
              <a:buFont typeface="Arial" panose="020B0604020202020204" pitchFamily="34" charset="0"/>
              <a:buChar char="•"/>
            </a:pPr>
            <a:r>
              <a:rPr lang="en-US" sz="4200" b="1" dirty="0">
                <a:ea typeface="Calibri" panose="020F0502020204030204" pitchFamily="34" charset="0"/>
                <a:cs typeface="Times New Roman" panose="02020603050405020304" pitchFamily="18" charset="0"/>
              </a:rPr>
              <a:t>Item #4:</a:t>
            </a:r>
            <a:r>
              <a:rPr lang="en-US" sz="4200" b="1" dirty="0">
                <a:effectLst/>
                <a:ea typeface="Calibri" panose="020F0502020204030204" pitchFamily="34" charset="0"/>
                <a:cs typeface="Times New Roman" panose="02020603050405020304" pitchFamily="18" charset="0"/>
              </a:rPr>
              <a:t> </a:t>
            </a:r>
            <a:r>
              <a:rPr lang="en-US" sz="4200" dirty="0">
                <a:effectLst/>
                <a:ea typeface="Calibri" panose="020F0502020204030204" pitchFamily="34" charset="0"/>
                <a:cs typeface="Times New Roman" panose="02020603050405020304" pitchFamily="18" charset="0"/>
              </a:rPr>
              <a:t>Improved code to smooth curve</a:t>
            </a:r>
          </a:p>
          <a:p>
            <a:pPr marL="571500" indent="-571500">
              <a:buFont typeface="Arial" panose="020B0604020202020204" pitchFamily="34" charset="0"/>
              <a:buChar char="•"/>
            </a:pPr>
            <a:r>
              <a:rPr lang="en-US" altLang="zh-CN" sz="4200" b="1" dirty="0">
                <a:ea typeface="Calibri" panose="020F0502020204030204" pitchFamily="34" charset="0"/>
                <a:cs typeface="Times New Roman" panose="02020603050405020304" pitchFamily="18" charset="0"/>
              </a:rPr>
              <a:t>Item #5:</a:t>
            </a:r>
            <a:r>
              <a:rPr lang="zh-CN" altLang="en-US" sz="4200" b="1" dirty="0">
                <a:ea typeface="Calibri" panose="020F0502020204030204" pitchFamily="34" charset="0"/>
                <a:cs typeface="Times New Roman" panose="02020603050405020304" pitchFamily="18" charset="0"/>
              </a:rPr>
              <a:t> </a:t>
            </a:r>
            <a:r>
              <a:rPr lang="en-US" altLang="zh-CN" sz="4200" dirty="0">
                <a:ea typeface="Calibri" panose="020F0502020204030204" pitchFamily="34" charset="0"/>
                <a:cs typeface="Times New Roman" panose="02020603050405020304" pitchFamily="18" charset="0"/>
              </a:rPr>
              <a:t>Improved clamp</a:t>
            </a:r>
            <a:endParaRPr lang="en-US" sz="4200" dirty="0">
              <a:ea typeface="Calibri" panose="020F0502020204030204" pitchFamily="34" charset="0"/>
              <a:cs typeface="Times New Roman" panose="02020603050405020304" pitchFamily="18" charset="0"/>
            </a:endParaRPr>
          </a:p>
        </p:txBody>
      </p:sp>
      <p:sp>
        <p:nvSpPr>
          <p:cNvPr id="61" name="TextBox 60">
            <a:extLst>
              <a:ext uri="{FF2B5EF4-FFF2-40B4-BE49-F238E27FC236}">
                <a16:creationId xmlns:a16="http://schemas.microsoft.com/office/drawing/2014/main" id="{69F5BF49-D9BD-49E4-A41C-B710D2600E5F}"/>
              </a:ext>
            </a:extLst>
          </p:cNvPr>
          <p:cNvSpPr txBox="1"/>
          <p:nvPr/>
        </p:nvSpPr>
        <p:spPr>
          <a:xfrm>
            <a:off x="29916481" y="12984760"/>
            <a:ext cx="13253354" cy="830997"/>
          </a:xfrm>
          <a:prstGeom prst="rect">
            <a:avLst/>
          </a:prstGeom>
          <a:noFill/>
        </p:spPr>
        <p:txBody>
          <a:bodyPr wrap="square">
            <a:spAutoFit/>
          </a:bodyPr>
          <a:lstStyle/>
          <a:p>
            <a:r>
              <a:rPr lang="en-US" sz="4800" b="1" dirty="0">
                <a:solidFill>
                  <a:srgbClr val="7030A0"/>
                </a:solidFill>
              </a:rPr>
              <a:t>Physical Model</a:t>
            </a:r>
            <a:endParaRPr lang="en-US" sz="4800" dirty="0"/>
          </a:p>
        </p:txBody>
      </p:sp>
      <p:sp>
        <p:nvSpPr>
          <p:cNvPr id="62" name="TextBox 61">
            <a:extLst>
              <a:ext uri="{FF2B5EF4-FFF2-40B4-BE49-F238E27FC236}">
                <a16:creationId xmlns:a16="http://schemas.microsoft.com/office/drawing/2014/main" id="{05FAE05F-98BF-470E-A3D4-5385E6FF8713}"/>
              </a:ext>
            </a:extLst>
          </p:cNvPr>
          <p:cNvSpPr txBox="1"/>
          <p:nvPr/>
        </p:nvSpPr>
        <p:spPr>
          <a:xfrm>
            <a:off x="29916481" y="22501691"/>
            <a:ext cx="13253354" cy="830997"/>
          </a:xfrm>
          <a:prstGeom prst="rect">
            <a:avLst/>
          </a:prstGeom>
          <a:noFill/>
        </p:spPr>
        <p:txBody>
          <a:bodyPr wrap="square">
            <a:spAutoFit/>
          </a:bodyPr>
          <a:lstStyle/>
          <a:p>
            <a:r>
              <a:rPr lang="en-US" sz="4800" b="1" dirty="0">
                <a:solidFill>
                  <a:srgbClr val="7030A0"/>
                </a:solidFill>
              </a:rPr>
              <a:t>Circuit Schematic</a:t>
            </a:r>
            <a:endParaRPr lang="en-US" sz="4800" dirty="0"/>
          </a:p>
        </p:txBody>
      </p:sp>
      <p:sp>
        <p:nvSpPr>
          <p:cNvPr id="50" name="TextBox 49">
            <a:extLst>
              <a:ext uri="{FF2B5EF4-FFF2-40B4-BE49-F238E27FC236}">
                <a16:creationId xmlns:a16="http://schemas.microsoft.com/office/drawing/2014/main" id="{D4A4C2AE-4272-4746-B12E-3F1259580B59}"/>
              </a:ext>
            </a:extLst>
          </p:cNvPr>
          <p:cNvSpPr txBox="1"/>
          <p:nvPr/>
        </p:nvSpPr>
        <p:spPr>
          <a:xfrm>
            <a:off x="843137" y="28390992"/>
            <a:ext cx="12861380" cy="3785652"/>
          </a:xfrm>
          <a:prstGeom prst="rect">
            <a:avLst/>
          </a:prstGeom>
          <a:noFill/>
        </p:spPr>
        <p:txBody>
          <a:bodyPr wrap="square" rtlCol="0">
            <a:spAutoFit/>
          </a:bodyPr>
          <a:lstStyle/>
          <a:p>
            <a:pPr marL="571500" indent="-571500">
              <a:buFont typeface="Arial" panose="020B0604020202020204" pitchFamily="34" charset="0"/>
              <a:buChar char="•"/>
            </a:pPr>
            <a:r>
              <a:rPr lang="en-US" sz="4000" dirty="0">
                <a:cs typeface="Times New Roman" panose="02020603050405020304" pitchFamily="18" charset="0"/>
              </a:rPr>
              <a:t>Special thanks for Professor Chen, </a:t>
            </a:r>
            <a:r>
              <a:rPr lang="en-US" sz="4000" dirty="0" err="1">
                <a:cs typeface="Times New Roman" panose="02020603050405020304" pitchFamily="18" charset="0"/>
              </a:rPr>
              <a:t>Feldblyun</a:t>
            </a:r>
            <a:r>
              <a:rPr lang="en-US" sz="4000" dirty="0">
                <a:cs typeface="Times New Roman" panose="02020603050405020304" pitchFamily="18" charset="0"/>
              </a:rPr>
              <a:t>, Yeung, and the University at Albany’s Chemistry Department for sponsoring this project. </a:t>
            </a:r>
          </a:p>
          <a:p>
            <a:pPr marL="571500" indent="-571500">
              <a:buFont typeface="Arial" panose="020B0604020202020204" pitchFamily="34" charset="0"/>
              <a:buChar char="•"/>
            </a:pPr>
            <a:r>
              <a:rPr lang="en-US" sz="4000" dirty="0">
                <a:cs typeface="Times New Roman" panose="02020603050405020304" pitchFamily="18" charset="0"/>
              </a:rPr>
              <a:t>This project was developed in ECE442: </a:t>
            </a:r>
            <a:r>
              <a:rPr lang="en-US" sz="4000" i="1" dirty="0">
                <a:cs typeface="Times New Roman" panose="02020603050405020304" pitchFamily="18" charset="0"/>
              </a:rPr>
              <a:t>Systems Analysis &amp; Design</a:t>
            </a:r>
            <a:r>
              <a:rPr lang="en-US" sz="4000" dirty="0">
                <a:cs typeface="Times New Roman" panose="02020603050405020304" pitchFamily="18" charset="0"/>
              </a:rPr>
              <a:t> in the Electrical &amp; Computer Engineering Department. </a:t>
            </a:r>
          </a:p>
        </p:txBody>
      </p:sp>
      <p:pic>
        <p:nvPicPr>
          <p:cNvPr id="11" name="Picture 10" descr="Logo, company name&#10;&#10;Description automatically generated">
            <a:extLst>
              <a:ext uri="{FF2B5EF4-FFF2-40B4-BE49-F238E27FC236}">
                <a16:creationId xmlns:a16="http://schemas.microsoft.com/office/drawing/2014/main" id="{E87F1BD1-B3CB-4C0F-8B3E-84DDBFAFFC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51085" y="1271450"/>
            <a:ext cx="2974512" cy="2974512"/>
          </a:xfrm>
          <a:prstGeom prst="rect">
            <a:avLst/>
          </a:prstGeom>
        </p:spPr>
      </p:pic>
      <p:sp>
        <p:nvSpPr>
          <p:cNvPr id="4" name="文本框 3">
            <a:extLst>
              <a:ext uri="{FF2B5EF4-FFF2-40B4-BE49-F238E27FC236}">
                <a16:creationId xmlns:a16="http://schemas.microsoft.com/office/drawing/2014/main" id="{8B62CEF8-63D1-704E-B393-5735F3ABA22D}"/>
              </a:ext>
            </a:extLst>
          </p:cNvPr>
          <p:cNvSpPr txBox="1"/>
          <p:nvPr/>
        </p:nvSpPr>
        <p:spPr>
          <a:xfrm>
            <a:off x="21564466" y="24491326"/>
            <a:ext cx="7015832" cy="1323439"/>
          </a:xfrm>
          <a:prstGeom prst="rect">
            <a:avLst/>
          </a:prstGeom>
          <a:noFill/>
        </p:spPr>
        <p:txBody>
          <a:bodyPr wrap="square" rtlCol="0">
            <a:spAutoFit/>
          </a:bodyPr>
          <a:lstStyle/>
          <a:p>
            <a:r>
              <a:rPr kumimoji="1" lang="en-US" altLang="zh-CN" sz="4000" dirty="0"/>
              <a:t>Here is the app called ‘</a:t>
            </a:r>
            <a:r>
              <a:rPr kumimoji="1" lang="en-US" altLang="zh-CN" sz="4000" dirty="0" err="1"/>
              <a:t>Blynk</a:t>
            </a:r>
            <a:r>
              <a:rPr kumimoji="1" lang="en-US" altLang="zh-CN" sz="4000" dirty="0"/>
              <a:t>’ which could control motor.</a:t>
            </a:r>
            <a:endParaRPr kumimoji="1" lang="zh-CN" altLang="en-US" sz="4000" dirty="0"/>
          </a:p>
        </p:txBody>
      </p:sp>
      <p:pic>
        <p:nvPicPr>
          <p:cNvPr id="13" name="图片 12">
            <a:extLst>
              <a:ext uri="{FF2B5EF4-FFF2-40B4-BE49-F238E27FC236}">
                <a16:creationId xmlns:a16="http://schemas.microsoft.com/office/drawing/2014/main" id="{03F495E1-F329-9444-B5DD-628751128D27}"/>
              </a:ext>
            </a:extLst>
          </p:cNvPr>
          <p:cNvPicPr>
            <a:picLocks noChangeAspect="1"/>
          </p:cNvPicPr>
          <p:nvPr/>
        </p:nvPicPr>
        <p:blipFill>
          <a:blip r:embed="rId4"/>
          <a:stretch>
            <a:fillRect/>
          </a:stretch>
        </p:blipFill>
        <p:spPr>
          <a:xfrm>
            <a:off x="29809424" y="23950383"/>
            <a:ext cx="8506852" cy="5381267"/>
          </a:xfrm>
          <a:prstGeom prst="rect">
            <a:avLst/>
          </a:prstGeom>
        </p:spPr>
      </p:pic>
      <p:pic>
        <p:nvPicPr>
          <p:cNvPr id="14" name="图片 13">
            <a:extLst>
              <a:ext uri="{FF2B5EF4-FFF2-40B4-BE49-F238E27FC236}">
                <a16:creationId xmlns:a16="http://schemas.microsoft.com/office/drawing/2014/main" id="{A7F6EF83-5FBA-354C-8245-C75681C37BDD}"/>
              </a:ext>
            </a:extLst>
          </p:cNvPr>
          <p:cNvPicPr>
            <a:picLocks noChangeAspect="1"/>
          </p:cNvPicPr>
          <p:nvPr/>
        </p:nvPicPr>
        <p:blipFill>
          <a:blip r:embed="rId5"/>
          <a:stretch>
            <a:fillRect/>
          </a:stretch>
        </p:blipFill>
        <p:spPr>
          <a:xfrm>
            <a:off x="36630434" y="27195968"/>
            <a:ext cx="5156200" cy="2882900"/>
          </a:xfrm>
          <a:prstGeom prst="rect">
            <a:avLst/>
          </a:prstGeom>
        </p:spPr>
      </p:pic>
      <p:pic>
        <p:nvPicPr>
          <p:cNvPr id="15" name="图片 14">
            <a:extLst>
              <a:ext uri="{FF2B5EF4-FFF2-40B4-BE49-F238E27FC236}">
                <a16:creationId xmlns:a16="http://schemas.microsoft.com/office/drawing/2014/main" id="{9A2F9803-CB5B-654F-B3BE-97A5C2FBF988}"/>
              </a:ext>
            </a:extLst>
          </p:cNvPr>
          <p:cNvPicPr>
            <a:picLocks noChangeAspect="1"/>
          </p:cNvPicPr>
          <p:nvPr/>
        </p:nvPicPr>
        <p:blipFill>
          <a:blip r:embed="rId6"/>
          <a:stretch>
            <a:fillRect/>
          </a:stretch>
        </p:blipFill>
        <p:spPr>
          <a:xfrm>
            <a:off x="30068922" y="14515473"/>
            <a:ext cx="12534900" cy="7239000"/>
          </a:xfrm>
          <a:prstGeom prst="rect">
            <a:avLst/>
          </a:prstGeom>
        </p:spPr>
      </p:pic>
      <p:pic>
        <p:nvPicPr>
          <p:cNvPr id="12" name="图片 11">
            <a:extLst>
              <a:ext uri="{FF2B5EF4-FFF2-40B4-BE49-F238E27FC236}">
                <a16:creationId xmlns:a16="http://schemas.microsoft.com/office/drawing/2014/main" id="{1FB01732-0C68-9943-8AB7-E92DF772DB33}"/>
              </a:ext>
            </a:extLst>
          </p:cNvPr>
          <p:cNvPicPr>
            <a:picLocks noChangeAspect="1"/>
          </p:cNvPicPr>
          <p:nvPr/>
        </p:nvPicPr>
        <p:blipFill>
          <a:blip r:embed="rId7"/>
          <a:stretch>
            <a:fillRect/>
          </a:stretch>
        </p:blipFill>
        <p:spPr>
          <a:xfrm>
            <a:off x="15153763" y="15945996"/>
            <a:ext cx="13599715" cy="5481785"/>
          </a:xfrm>
          <a:prstGeom prst="rect">
            <a:avLst/>
          </a:prstGeom>
        </p:spPr>
      </p:pic>
      <p:pic>
        <p:nvPicPr>
          <p:cNvPr id="45" name="图片 44">
            <a:extLst>
              <a:ext uri="{FF2B5EF4-FFF2-40B4-BE49-F238E27FC236}">
                <a16:creationId xmlns:a16="http://schemas.microsoft.com/office/drawing/2014/main" id="{C427E4E2-0A94-0147-AC36-F76EEA420423}"/>
              </a:ext>
            </a:extLst>
          </p:cNvPr>
          <p:cNvPicPr>
            <a:picLocks noChangeAspect="1"/>
          </p:cNvPicPr>
          <p:nvPr/>
        </p:nvPicPr>
        <p:blipFill>
          <a:blip r:embed="rId8"/>
          <a:stretch>
            <a:fillRect/>
          </a:stretch>
        </p:blipFill>
        <p:spPr>
          <a:xfrm>
            <a:off x="15453540" y="23501985"/>
            <a:ext cx="5323846" cy="8715232"/>
          </a:xfrm>
          <a:prstGeom prst="rect">
            <a:avLst/>
          </a:prstGeom>
        </p:spPr>
      </p:pic>
    </p:spTree>
    <p:extLst>
      <p:ext uri="{BB962C8B-B14F-4D97-AF65-F5344CB8AC3E}">
        <p14:creationId xmlns:p14="http://schemas.microsoft.com/office/powerpoint/2010/main" val="3934377970"/>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7030A0"/>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1094</TotalTime>
  <Words>380</Words>
  <Application>Microsoft Macintosh PowerPoint</Application>
  <PresentationFormat>自定义</PresentationFormat>
  <Paragraphs>73</Paragraphs>
  <Slides>1</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vt:i4>
      </vt:variant>
    </vt:vector>
  </HeadingPairs>
  <TitlesOfParts>
    <vt:vector size="5" baseType="lpstr">
      <vt:lpstr>Arial</vt:lpstr>
      <vt:lpstr>Calibri</vt:lpstr>
      <vt:lpstr>Calibri Light</vt:lpstr>
      <vt:lpstr>Office Theme</vt:lpstr>
      <vt:lpstr>PowerPoint 演示文稿</vt:lpstr>
    </vt:vector>
  </TitlesOfParts>
  <Company>University at Albany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Vitrano, Deana M</dc:creator>
  <cp:lastModifiedBy>Xu, Zhen</cp:lastModifiedBy>
  <cp:revision>63</cp:revision>
  <cp:lastPrinted>2019-11-19T17:54:50Z</cp:lastPrinted>
  <dcterms:created xsi:type="dcterms:W3CDTF">2019-11-12T16:19:56Z</dcterms:created>
  <dcterms:modified xsi:type="dcterms:W3CDTF">2022-05-03T19:37:19Z</dcterms:modified>
</cp:coreProperties>
</file>

<file path=docProps/thumbnail.jpeg>
</file>